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47"/>
  </p:notes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320" r:id="rId13"/>
    <p:sldId id="321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299" r:id="rId22"/>
    <p:sldId id="322" r:id="rId23"/>
    <p:sldId id="300" r:id="rId24"/>
    <p:sldId id="301" r:id="rId25"/>
    <p:sldId id="302" r:id="rId26"/>
    <p:sldId id="303" r:id="rId27"/>
    <p:sldId id="32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284" r:id="rId40"/>
    <p:sldId id="315" r:id="rId41"/>
    <p:sldId id="316" r:id="rId42"/>
    <p:sldId id="317" r:id="rId43"/>
    <p:sldId id="318" r:id="rId44"/>
    <p:sldId id="319" r:id="rId45"/>
    <p:sldId id="291" r:id="rId4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Georgia" panose="02040502050405020303" pitchFamily="18" charset="0"/>
      <p:regular r:id="rId52"/>
      <p:bold r:id="rId53"/>
      <p:italic r:id="rId54"/>
      <p:boldItalic r:id="rId55"/>
    </p:embeddedFont>
    <p:embeddedFont>
      <p:font typeface="Montserrat" panose="00000500000000000000" pitchFamily="2" charset="-52"/>
      <p:regular r:id="rId56"/>
      <p:bold r:id="rId57"/>
      <p:italic r:id="rId58"/>
      <p:boldItalic r:id="rId59"/>
    </p:embeddedFont>
    <p:embeddedFont>
      <p:font typeface="Montserrat SemiBold" panose="00000700000000000000" pitchFamily="2" charset="-52"/>
      <p:regular r:id="rId60"/>
      <p:bold r:id="rId61"/>
      <p:italic r:id="rId62"/>
      <p:boldItalic r:id="rId63"/>
    </p:embeddedFont>
    <p:embeddedFont>
      <p:font typeface="PT Serif" panose="020A0603040505020204" pitchFamily="18" charset="-52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121" d="100"/>
          <a:sy n="121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6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4" Type="http://schemas.openxmlformats.org/officeDocument/2006/relationships/customXml" Target="../customXml/item2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0" Type="http://schemas.openxmlformats.org/officeDocument/2006/relationships/viewProps" Target="viewProps.xml"/><Relationship Id="rId75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3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6913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7369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081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4740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8902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0753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53364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509233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2294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7265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4.jpg@01D5A148.B9E900F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277813"/>
            <a:r>
              <a:rPr lang="ru-RU" altLang="ru-RU" dirty="0"/>
              <a:t>Проверить местоположение (должно быть указано – Екатеринбург).</a:t>
            </a:r>
          </a:p>
          <a:p>
            <a:pPr marL="179388" indent="0"/>
            <a:r>
              <a:rPr lang="ru-RU" altLang="ru-RU" dirty="0"/>
              <a:t>Если местоположение не указано или указано неверно, вручную установить «Екатеринбург».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6560" t="34458" r="36880" b="32119"/>
          <a:stretch/>
        </p:blipFill>
        <p:spPr>
          <a:xfrm>
            <a:off x="4839970" y="1971624"/>
            <a:ext cx="3238699" cy="229245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68907" y="2108067"/>
            <a:ext cx="3391373" cy="952633"/>
            <a:chOff x="768907" y="2108067"/>
            <a:chExt cx="3391373" cy="9526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8907" y="2108067"/>
              <a:ext cx="3391373" cy="952633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2464593" y="2193131"/>
              <a:ext cx="1071563" cy="39125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6553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«Подать заявление», далее выбрать «В другом регионе».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133" y="1177799"/>
            <a:ext cx="3580954" cy="3213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13" y="2640854"/>
            <a:ext cx="4551375" cy="200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/>
              <a:t>https://www.gosuslugi.ru/600368/1/form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22" y="1302722"/>
            <a:ext cx="3580954" cy="321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36635"/>
            <a:ext cx="4610936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b="1" u="sng" dirty="0"/>
              <a:t>Создание предварительных заявлений будет доступно с 15 марта текущего года.</a:t>
            </a:r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441434" y="3183212"/>
            <a:ext cx="4610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 родителей!</a:t>
            </a: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1 апреля текущего года у Вас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данные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823" y="1542270"/>
            <a:ext cx="3223106" cy="254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791" y="1411516"/>
            <a:ext cx="4246653" cy="296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9110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65" y="1361510"/>
            <a:ext cx="4086862" cy="315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2" y="1437088"/>
            <a:ext cx="4435068" cy="2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01.04.2023 до 23:59 30.06.2023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</a:t>
            </a:r>
            <a:r>
              <a:rPr lang="en-US" sz="1600" b="1" u="sng" dirty="0"/>
              <a:t>6</a:t>
            </a:r>
            <a:r>
              <a:rPr lang="ru-RU" sz="1600" b="1" u="sng" dirty="0"/>
              <a:t>.07.2023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.09.2023 </a:t>
            </a:r>
            <a:r>
              <a:rPr lang="ru-RU" sz="1600" dirty="0"/>
              <a:t>- прием детей, не зарегистрированных на территории, за которой закреплена конкретная образовательная организация, в том числе имеющих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dirty="0" err="1"/>
              <a:t>Госуслуг</a:t>
            </a:r>
            <a:r>
              <a:rPr lang="ru-RU" altLang="ru-RU" dirty="0"/>
              <a:t>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21" y="1477735"/>
            <a:ext cx="3959399" cy="267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82414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02.03.2023 № 493.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496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191" y="2292734"/>
            <a:ext cx="2858610" cy="229058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9344" y="4011187"/>
            <a:ext cx="4939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вариантах,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400304" y="4128840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356" y="1313838"/>
            <a:ext cx="4206479" cy="308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30425"/>
            <a:ext cx="4434648" cy="250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случае, если ребенок прописан по другому адресу, необходимо 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411516"/>
            <a:ext cx="4244542" cy="297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411516"/>
            <a:ext cx="332613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88682" y="1232967"/>
            <a:ext cx="63286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 В связи с тем, что с 01.04.2023 обработка и регистрация заявлений о зачислении в общеобразовательные организации города Екатеринбурга осуществляется в государственной информационной системе Свердловской области «Единое цифровое пространство» в перечне школ, доступных для выбора, дополнительно к муниципальным общеобразовательным организациям, отображаются школы, подведомственные Министерству образования и молодежной политики Свердловской области. </a:t>
            </a:r>
          </a:p>
          <a:p>
            <a:pPr marL="179388" indent="0"/>
            <a:endParaRPr lang="ru-RU" altLang="ru-RU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179388" indent="0"/>
            <a:r>
              <a:rPr lang="ru-RU" alt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выбора школы необходимо найти ее в предложенном перечне, воспользовавшись кнопкой «Показать еще 5», затем «Продолжить».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700" y="881127"/>
            <a:ext cx="2174526" cy="36665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5466" y="3471678"/>
            <a:ext cx="3203560" cy="94566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80222" y="3327618"/>
            <a:ext cx="31335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0"/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Внимание!</a:t>
            </a: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</a:t>
            </a:r>
            <a:b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</a:br>
            <a:r>
              <a:rPr lang="ru-RU" alt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К общеобразовательным организациям, подведомственным Департаменту образования, относятся организации вида </a:t>
            </a:r>
            <a:r>
              <a:rPr lang="ru-RU" alt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«Муниципальное».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600956" y="3609048"/>
            <a:ext cx="720191" cy="1618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21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213945"/>
            <a:ext cx="4725450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37" y="2302649"/>
            <a:ext cx="3606594" cy="26440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925" y="1411516"/>
            <a:ext cx="3332528" cy="28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132394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123" y="1619359"/>
            <a:ext cx="4563661" cy="274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9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данные ребёнка.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631" y="1269408"/>
            <a:ext cx="2721226" cy="36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392" y="1514477"/>
            <a:ext cx="4512628" cy="285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Если ребёнок имеет российское гражданство, выбрать язык обучения.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49" y="1341987"/>
            <a:ext cx="4101691" cy="322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050" y="1352879"/>
            <a:ext cx="4387435" cy="31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Проверить данные заявителя.</a:t>
            </a:r>
          </a:p>
          <a:p>
            <a:pPr marL="179388" indent="0"/>
            <a:r>
              <a:rPr lang="ru-RU" altLang="ru-RU" dirty="0"/>
              <a:t>Если в указанных данных содержится ошибка, выбрать «редактировать».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99" y="1117914"/>
            <a:ext cx="2461598" cy="35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05443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2409834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192" y="2409834"/>
            <a:ext cx="3097722" cy="18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2989520" cy="20174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38" y="1452905"/>
            <a:ext cx="3708807" cy="307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5"/>
            <a:ext cx="4541679" cy="14994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Время подачи заявлений указано в разделе 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action="ppaction://hlinksldjump"/>
              </a:rPr>
              <a:t>Когда подавать заявление:</a:t>
            </a:r>
            <a:r>
              <a:rPr lang="ru-RU" alt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dirty="0"/>
              <a:t>настоящей инструкции.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заявления.</a:t>
            </a:r>
            <a:r>
              <a:rPr lang="ru-RU" u="sng" dirty="0"/>
              <a:t> </a:t>
            </a:r>
            <a:endParaRPr 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700" y="1117914"/>
            <a:ext cx="3892102" cy="3293823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/>
          </p:cNvSpPr>
          <p:nvPr/>
        </p:nvSpPr>
        <p:spPr>
          <a:xfrm>
            <a:off x="332323" y="2973266"/>
            <a:ext cx="4606709" cy="192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275411" cy="2722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 </a:t>
            </a: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dirty="0"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Пос</a:t>
            </a:r>
            <a:r>
              <a:rPr lang="ru-RU" altLang="ru-RU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ле этого обновите страницу браузера.</a:t>
            </a:r>
            <a:endParaRPr lang="ru-RU" altLang="ru-RU" sz="700" dirty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b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lang="ru-RU" altLang="ru-RU" sz="700" dirty="0">
              <a:solidFill>
                <a:schemeClr val="tx1"/>
              </a:solidFill>
              <a:latin typeface="Montserrat" panose="00000500000000000000" pitchFamily="2" charset="-52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62950" y="4300208"/>
            <a:ext cx="81447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b="1" dirty="0">
                <a:solidFill>
                  <a:schemeClr val="tx1"/>
                </a:solidFill>
                <a:latin typeface="Montserrat" panose="00000500000000000000" pitchFamily="2" charset="-52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endParaRPr lang="ru-RU" b="1" dirty="0">
              <a:solidFill>
                <a:srgbClr val="1C1466"/>
              </a:solidFill>
              <a:latin typeface="Montserrat" panose="00000500000000000000" pitchFamily="2" charset="-52"/>
              <a:ea typeface="Montserrat SemiBold"/>
              <a:cs typeface="Montserrat SemiBold"/>
            </a:endParaRPr>
          </a:p>
        </p:txBody>
      </p:sp>
      <p:pic>
        <p:nvPicPr>
          <p:cNvPr id="9" name="Picture 1" descr="cid:image004.jpg@01D5A148.B9E900F0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29" y="2752757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633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5311" y="1032466"/>
            <a:ext cx="8631620" cy="40361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д</a:t>
            </a:r>
            <a:r>
              <a:rPr lang="ru-RU" b="1" dirty="0">
                <a:solidFill>
                  <a:srgbClr val="002060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ети, в том числе усыновленные (удочеренные) или находящиеся под опекой или попечительством в семье, включая приемную или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образования»). </a:t>
            </a:r>
          </a:p>
          <a:p>
            <a:pPr marL="254000" indent="-508000"/>
            <a:endParaRPr lang="ru-RU" b="1" dirty="0">
              <a:solidFill>
                <a:srgbClr val="7030A0"/>
              </a:solidFill>
              <a:latin typeface="Montserrat" panose="00000500000000000000" pitchFamily="2" charset="-52"/>
            </a:endParaRP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не будет учитываться регистрация на закрепленной за образовательной организацией территории</a:t>
            </a:r>
            <a:r>
              <a:rPr lang="ru-RU" b="1" dirty="0">
                <a:solidFill>
                  <a:srgbClr val="7030A0"/>
                </a:solidFill>
                <a:latin typeface="Montserrat" panose="00000500000000000000" pitchFamily="2" charset="-52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.03.202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№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493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«О закреплении муниципальных общеобразовательных организаций за территориями муниципального образования «город Екатеринбург»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406041" cy="10519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endParaRPr lang="ru-RU" altLang="ru-RU" dirty="0"/>
          </a:p>
          <a:p>
            <a:r>
              <a:rPr lang="ru-RU" b="1" dirty="0">
                <a:latin typeface="Montserrat" panose="00000500000000000000" pitchFamily="2" charset="-52"/>
              </a:rPr>
              <a:t>В приемную кампанию 2023 года на ЕПГУ функционирует сервис, который позволяет</a:t>
            </a:r>
          </a:p>
          <a:p>
            <a:pPr algn="ctr"/>
            <a:r>
              <a:rPr lang="ru-RU" b="1" dirty="0">
                <a:latin typeface="Montserrat" panose="00000500000000000000" pitchFamily="2" charset="-52"/>
              </a:rPr>
              <a:t>родителям, подавшим заявление в электронном виде, подгружать скан-копии</a:t>
            </a:r>
          </a:p>
          <a:p>
            <a:pPr algn="ctr"/>
            <a:r>
              <a:rPr lang="ru-RU" b="1" dirty="0">
                <a:latin typeface="Montserrat" panose="00000500000000000000" pitchFamily="2" charset="-52"/>
              </a:rPr>
              <a:t>документов, подтверждающих заявление (</a:t>
            </a:r>
            <a:r>
              <a:rPr lang="en-US" b="1" dirty="0">
                <a:latin typeface="Montserrat" panose="00000500000000000000" pitchFamily="2" charset="-52"/>
              </a:rPr>
              <a:t>https://www.gosuslugi.ru/24225</a:t>
            </a:r>
            <a:r>
              <a:rPr lang="ru-RU" b="1" dirty="0">
                <a:latin typeface="Montserrat" panose="00000500000000000000" pitchFamily="2" charset="-52"/>
              </a:rPr>
              <a:t>).</a:t>
            </a:r>
            <a:r>
              <a:rPr lang="ru-RU" dirty="0">
                <a:latin typeface="Montserrat" panose="00000500000000000000" pitchFamily="2" charset="-52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885" y="2428780"/>
            <a:ext cx="4906568" cy="232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8980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8406041" cy="10519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endParaRPr lang="ru-RU" altLang="ru-RU" dirty="0"/>
          </a:p>
          <a:p>
            <a:r>
              <a:rPr lang="ru-RU" dirty="0"/>
              <a:t>В приемную кампанию 2023 года </a:t>
            </a:r>
            <a:r>
              <a:rPr lang="ru-RU" b="1" dirty="0"/>
              <a:t>на ЕПГУ функционирует сервис, который позволяет</a:t>
            </a:r>
          </a:p>
          <a:p>
            <a:pPr algn="ctr"/>
            <a:r>
              <a:rPr lang="ru-RU" b="1" dirty="0"/>
              <a:t>родителям, подавшим заявление в электронном виде, подгружать скан-копии</a:t>
            </a:r>
          </a:p>
          <a:p>
            <a:pPr algn="ctr"/>
            <a:r>
              <a:rPr lang="ru-RU" b="1" dirty="0"/>
              <a:t>документов, подтверждающих заявление.</a:t>
            </a:r>
            <a:r>
              <a:rPr lang="ru-RU" dirty="0"/>
              <a:t>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71" y="2220686"/>
            <a:ext cx="5819144" cy="2390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000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168783"/>
            <a:ext cx="3187773" cy="21863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endParaRPr lang="ru-RU" altLang="ru-RU" dirty="0"/>
          </a:p>
          <a:p>
            <a:pPr marL="179388" indent="0"/>
            <a:r>
              <a:rPr lang="ru-RU" b="1" dirty="0">
                <a:latin typeface="Montserrat" panose="00000500000000000000" pitchFamily="2" charset="-52"/>
              </a:rPr>
              <a:t>Необходимо выбрать тип заявления и указать номер.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358" y="1248531"/>
            <a:ext cx="3854154" cy="336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533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168783"/>
            <a:ext cx="4004784" cy="43092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179388" indent="0"/>
            <a:r>
              <a:rPr lang="ru-RU" sz="2500" b="1" dirty="0">
                <a:latin typeface="Montserrat" panose="00000500000000000000" pitchFamily="2" charset="-52"/>
              </a:rPr>
              <a:t>Загрузить необходимые документы.</a:t>
            </a:r>
          </a:p>
          <a:p>
            <a:pPr marL="179388" indent="0"/>
            <a:endParaRPr lang="ru-RU" sz="2100" b="1" dirty="0">
              <a:latin typeface="Montserrat" panose="00000500000000000000" pitchFamily="2" charset="-52"/>
            </a:endParaRPr>
          </a:p>
          <a:p>
            <a:pPr marL="0" indent="536575"/>
            <a:r>
              <a:rPr lang="ru-RU" sz="2100" dirty="0"/>
              <a:t>В соответствии с пунктом 27 приказа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  (далее – Порядок) при подаче заявления в электронной форме через ЕПГУ родители представляют документы (копии или оригиналы), подтверждающие первоочередное и преимущественное право приема на обучение или документы, подтверждение которых в электронном виде невозможно. </a:t>
            </a:r>
          </a:p>
          <a:p>
            <a:pPr marL="0" indent="536575"/>
            <a:r>
              <a:rPr lang="ru-RU" sz="2100" dirty="0"/>
              <a:t>Также в соответствии с пунктом 26 Порядка при посещении общеобразовательной организации и (или) очном взаимодействии с уполномоченными должностными лицами общеобразовательной организации родители (законные представители) ребенка предъявляют оригиналы указанных документов.</a:t>
            </a:r>
            <a:endParaRPr lang="ru-RU" sz="21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68" y="1009392"/>
            <a:ext cx="4020665" cy="351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392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826088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Подтверждение электронного заявления  на ЕПГУ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361288"/>
            <a:ext cx="3277150" cy="21863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b="1" dirty="0">
                <a:latin typeface="Montserrat" panose="00000500000000000000" pitchFamily="2" charset="-52"/>
              </a:rPr>
              <a:t>Сделать отметки о согласии и об ответственности, после чего выбрать «Подать заявление».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225" y="1537717"/>
            <a:ext cx="5059704" cy="225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72643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2355" y="446888"/>
            <a:ext cx="6425985" cy="57477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звонить, если остались вопросы:</a:t>
            </a:r>
            <a:endParaRPr lang="ru-RU" alt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725968"/>
              </p:ext>
            </p:extLst>
          </p:nvPr>
        </p:nvGraphicFramePr>
        <p:xfrm>
          <a:off x="1247815" y="1107343"/>
          <a:ext cx="6610525" cy="389249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304599">
                  <a:extLst>
                    <a:ext uri="{9D8B030D-6E8A-4147-A177-3AD203B41FA5}">
                      <a16:colId xmlns:a16="http://schemas.microsoft.com/office/drawing/2014/main" val="3689482020"/>
                    </a:ext>
                  </a:extLst>
                </a:gridCol>
                <a:gridCol w="1131092">
                  <a:extLst>
                    <a:ext uri="{9D8B030D-6E8A-4147-A177-3AD203B41FA5}">
                      <a16:colId xmlns:a16="http://schemas.microsoft.com/office/drawing/2014/main" val="1771835808"/>
                    </a:ext>
                  </a:extLst>
                </a:gridCol>
                <a:gridCol w="3174834">
                  <a:extLst>
                    <a:ext uri="{9D8B030D-6E8A-4147-A177-3AD203B41FA5}">
                      <a16:colId xmlns:a16="http://schemas.microsoft.com/office/drawing/2014/main" val="1120213057"/>
                    </a:ext>
                  </a:extLst>
                </a:gridCol>
              </a:tblGrid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Верх-Исетский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304-12-64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Иваницкая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92190664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Железнодорожный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 304 - 16-31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Шарипова Елена Эдуардовна,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601049417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Кировский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304-16-36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Карова Марина Владимировна,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369945982"/>
                  </a:ext>
                </a:extLst>
              </a:tr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Ленинский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304-16-41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Коржановская Ольга Анатольевна,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787408025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Октябрьский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304-12-71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Лыжина Юлия Николаевна,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4115951461"/>
                  </a:ext>
                </a:extLst>
              </a:tr>
              <a:tr h="2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Орджоникидзевский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304-12-57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Юрочкина Наталья Александровна,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763873090"/>
                  </a:ext>
                </a:extLst>
              </a:tr>
              <a:tr h="372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Чкаловский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304-16-52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br>
                        <a:rPr lang="ru-RU" sz="700" b="1" baseline="0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304-16-51 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Тараканова Светлана Петровна главный специалист РУО;</a:t>
                      </a:r>
                    </a:p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Склюева Ирина Васильевна зам.начальника РУО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1151572893"/>
                  </a:ext>
                </a:extLst>
              </a:tr>
              <a:tr h="26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Академический район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287-02-86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Миронова Ольга Валерьевна, начальник РУО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670552741"/>
                  </a:ext>
                </a:extLst>
              </a:tr>
              <a:tr h="2843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304-12-44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Агафонова Ирина Васильевна</a:t>
                      </a:r>
                      <a:r>
                        <a:rPr lang="ru-RU" sz="700" b="1" i="0" u="none" strike="noStrike" cap="non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главный специалист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353306414"/>
                  </a:ext>
                </a:extLst>
              </a:tr>
              <a:tr h="2634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304-12-43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Кудинова Татьяна Геннадьевна</a:t>
                      </a:r>
                      <a:r>
                        <a:rPr lang="ru-RU" sz="700" b="1" i="0" u="none" strike="noStrike" cap="none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ru-RU" sz="7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начальник отдела </a:t>
                      </a: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2267942099"/>
                  </a:ext>
                </a:extLst>
              </a:tr>
              <a:tr h="561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 (по вопросам правового обеспечения приема детей в первый класс)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304-12-41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Стахеева Наталья Александровна</a:t>
                      </a:r>
                      <a:r>
                        <a:rPr lang="ru-RU" sz="700" b="1" baseline="0" dirty="0">
                          <a:effectLst/>
                        </a:rPr>
                        <a:t> </a:t>
                      </a:r>
                      <a:r>
                        <a:rPr lang="ru-RU" sz="700" b="1" dirty="0">
                          <a:effectLst/>
                        </a:rPr>
                        <a:t>ведущий специалист;</a:t>
                      </a:r>
                      <a:br>
                        <a:rPr lang="ru-RU" sz="700" b="1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Пучкова Зоя Олеговна главный специалист;</a:t>
                      </a:r>
                      <a:br>
                        <a:rPr lang="ru-RU" sz="700" b="1" dirty="0">
                          <a:effectLst/>
                        </a:rPr>
                      </a:br>
                      <a:r>
                        <a:rPr lang="ru-RU" sz="700" b="1" dirty="0">
                          <a:effectLst/>
                        </a:rPr>
                        <a:t>Шурова Ирина Александровна начальник отдела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3242920073"/>
                  </a:ext>
                </a:extLst>
              </a:tr>
              <a:tr h="466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700" b="1">
                          <a:effectLst/>
                        </a:rPr>
                        <a:t>Департамент образования города Екатеринбурга (по вопросам подачи заявления через ЕПГУ)</a:t>
                      </a:r>
                      <a:endParaRPr lang="ru-RU" sz="7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304-12-50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effectLst/>
                        </a:rPr>
                        <a:t>Обухова Кристина Викторовна, начальник отдела</a:t>
                      </a:r>
                      <a:endParaRPr lang="ru-RU" sz="7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0" marR="5820" marT="5820" marB="0"/>
                </a:tc>
                <a:extLst>
                  <a:ext uri="{0D108BD9-81ED-4DB2-BD59-A6C34878D82A}">
                    <a16:rowId xmlns:a16="http://schemas.microsoft.com/office/drawing/2014/main" val="2510919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043191"/>
            <a:ext cx="8302911" cy="37066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сотрудников полиции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b="1" dirty="0">
                <a:latin typeface="Montserrat" panose="00000500000000000000" pitchFamily="2" charset="-52"/>
              </a:rPr>
              <a:t>дети военнослужащих по месту жительства их семей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военнослужащих»).</a:t>
            </a:r>
          </a:p>
          <a:p>
            <a:pPr marL="179388" indent="0" algn="just"/>
            <a:r>
              <a:rPr lang="ru-RU" b="1" dirty="0">
                <a:latin typeface="Montserrat" panose="00000500000000000000" pitchFamily="2" charset="-52"/>
              </a:rPr>
              <a:t>      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  Обращаем внимание родителей! </a:t>
            </a:r>
          </a:p>
          <a:p>
            <a:pPr marL="179388" indent="0" algn="just"/>
            <a:r>
              <a:rPr lang="ru-RU" b="1" dirty="0">
                <a:solidFill>
                  <a:srgbClr val="002060"/>
                </a:solidFill>
                <a:latin typeface="Montserrat" panose="00000500000000000000" pitchFamily="2" charset="-52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</a:t>
            </a:r>
            <a:r>
              <a:rPr lang="ru-RU" b="1" dirty="0">
                <a:solidFill>
                  <a:srgbClr val="0070C0"/>
                </a:solidFill>
                <a:latin typeface="Montserrat" panose="00000500000000000000" pitchFamily="2" charset="-52"/>
              </a:rPr>
              <a:t>(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города Екатеринбурга от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.03.202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</a:t>
            </a:r>
            <a:b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№ </a:t>
            </a:r>
            <a:r>
              <a:rPr lang="en-US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493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 «О закреплении муниципальных общеобразовательных организаций за территориями муниципального образования «город Екатеринбург»</a:t>
            </a:r>
            <a:r>
              <a:rPr lang="ru-RU" b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).</a:t>
            </a:r>
          </a:p>
          <a:p>
            <a:pPr marL="268288" indent="0" algn="just"/>
            <a:endParaRPr lang="ru-RU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МКУ ЦМУ </a:t>
            </a:r>
            <a:r>
              <a:rPr lang="ru-RU" sz="1600" dirty="0"/>
              <a:t>или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2" y="1269168"/>
            <a:ext cx="4294676" cy="3392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Ваша учетная запись на сайте «Госуслуги».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начала записи обновите Ваш браузер. Специалисты службы сопровождения Единого портала рекомендуют использовать 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Очистите кэш (историю браузера).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Проверьте баланс услуги 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lang="ru-RU" alt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01.04.20</a:t>
            </a:r>
            <a:r>
              <a:rPr lang="en-US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он был положительным, так как обычно провайдеры списывают оплату в начале нового дня.</a:t>
            </a:r>
          </a:p>
          <a:p>
            <a:pPr marL="400050" lvl="0" indent="-285750"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Используйте рекомендуемые методы перехода к форме заявления. </a:t>
            </a:r>
            <a:endParaRPr lang="ru-RU" altLang="ru-RU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727" y="1179791"/>
            <a:ext cx="3655803" cy="33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724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76F9EBA297DCEF44B13C7E0726CD8AD7" ma:contentTypeVersion="0" ma:contentTypeDescription="Создание документа." ma:contentTypeScope="" ma:versionID="f3250e2d809d3052b041ad65dfa2a6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0cd67fe0dd28f5e9bfd880edf9e0d2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BA438AE-4B16-4CB7-ADCC-98B37156D0FE}"/>
</file>

<file path=customXml/itemProps2.xml><?xml version="1.0" encoding="utf-8"?>
<ds:datastoreItem xmlns:ds="http://schemas.openxmlformats.org/officeDocument/2006/customXml" ds:itemID="{98B8B4D1-C061-4BEE-9075-B2A03E390D03}"/>
</file>

<file path=customXml/itemProps3.xml><?xml version="1.0" encoding="utf-8"?>
<ds:datastoreItem xmlns:ds="http://schemas.openxmlformats.org/officeDocument/2006/customXml" ds:itemID="{223E2587-3001-45ED-8C60-A2F48CE674F0}"/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2225</Words>
  <Application>Microsoft Office PowerPoint</Application>
  <PresentationFormat>Экран (16:9)</PresentationFormat>
  <Paragraphs>243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2" baseType="lpstr">
      <vt:lpstr>Montserrat</vt:lpstr>
      <vt:lpstr>PT Serif</vt:lpstr>
      <vt:lpstr>Arial</vt:lpstr>
      <vt:lpstr>Montserrat SemiBold</vt:lpstr>
      <vt:lpstr>Calibri</vt:lpstr>
      <vt:lpstr>Georgia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Правом преимущественного приема будут пользоваться следующие категории детей:  </vt:lpstr>
      <vt:lpstr>Правом первоочередного приема будут пользоваться следующие категории детей:</vt:lpstr>
      <vt:lpstr>Если нет регистрации на ЕПГУ  (нет учетной записи)</vt:lpstr>
      <vt:lpstr>Общие рекомендации 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Подтверждение электронного заявления  на ЕПГУ</vt:lpstr>
      <vt:lpstr>Куда звонить, если остались вопросы: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Кудинова Татьяна Геннадьевна</cp:lastModifiedBy>
  <cp:revision>74</cp:revision>
  <dcterms:modified xsi:type="dcterms:W3CDTF">2023-03-13T12:22:25Z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0x01010076F9EBA297DCEF44B13C7E0726CD8AD7</vt:lpwstr>
  </property>
</Properties>
</file>