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89" r:id="rId4"/>
    <p:sldId id="279" r:id="rId5"/>
    <p:sldId id="282" r:id="rId6"/>
    <p:sldId id="281" r:id="rId7"/>
    <p:sldId id="280" r:id="rId8"/>
    <p:sldId id="272" r:id="rId9"/>
    <p:sldId id="271" r:id="rId10"/>
    <p:sldId id="278" r:id="rId11"/>
    <p:sldId id="285" r:id="rId12"/>
    <p:sldId id="267" r:id="rId13"/>
    <p:sldId id="287" r:id="rId14"/>
    <p:sldId id="266" r:id="rId15"/>
    <p:sldId id="286" r:id="rId16"/>
    <p:sldId id="276" r:id="rId17"/>
    <p:sldId id="275" r:id="rId18"/>
    <p:sldId id="274" r:id="rId19"/>
    <p:sldId id="284" r:id="rId20"/>
    <p:sldId id="283" r:id="rId21"/>
    <p:sldId id="288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50" autoAdjust="0"/>
  </p:normalViewPr>
  <p:slideViewPr>
    <p:cSldViewPr snapToGrid="0">
      <p:cViewPr varScale="1">
        <p:scale>
          <a:sx n="77" d="100"/>
          <a:sy n="77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956E9-82D6-4100-A6F7-6582AFD38C62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F1C2-10F1-461C-A375-140C5BAB0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0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8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6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Технический Регламент устанавливает требования к маркировке упаковки. Так, маркировка должна быть нанесена либо на саму упаковку либо на сопроводительную документацию. Маркировка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упаковки.  Такая информация наносится с помощью цифрового кода и/ или буквенной аббревиатуры. </a:t>
            </a:r>
          </a:p>
          <a:p>
            <a:r>
              <a:rPr lang="ru-RU" dirty="0" smtClean="0"/>
              <a:t>Маркировка также должна содержать символы:</a:t>
            </a:r>
          </a:p>
          <a:p>
            <a:r>
              <a:rPr lang="ru-RU" dirty="0" smtClean="0"/>
              <a:t>-  упаковка (укупорочные средства), предназначенная для контакта с пищевой продукцией),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(возможность утилизации использованной упаковки (укупорочных средств) - петля Мебиуса).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Маркировка должна быть прочной, стойкой к истиранию и долговечной.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маркировке должен быть нанесен Единый знак обращения продукции на рынке государств - членов Таможенного союза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Упаковка,  соответствующая требованиям настоящего технического регламента и прошедшая процедуру подтверждения соответствия, </a:t>
            </a:r>
          </a:p>
          <a:p>
            <a:r>
              <a:rPr lang="ru-RU" dirty="0" smtClean="0"/>
              <a:t>должна иметь маркировку единым знаком обращения продукции на рынке государств - членов Таможенного союза, который проставляется в сопроводительной документации.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6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6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2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6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Знаки идентификации проставляются следующим образом: внутри петли Мебиуса - цифровой код и (или) буквенное обозначение. </a:t>
            </a:r>
          </a:p>
          <a:p>
            <a:r>
              <a:rPr lang="ru-RU" dirty="0" smtClean="0"/>
              <a:t>Цифровой код или буквенное обозначение не проставляется при отсутствии петли Мебиуса.</a:t>
            </a:r>
          </a:p>
          <a:p>
            <a:r>
              <a:rPr lang="ru-RU" dirty="0" smtClean="0"/>
              <a:t>Символы могут быть выполнены любым контрастным по отношению к цвету упаковки цветом или рельефно.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6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Производители маркируют упаковку, чтобы потребитель мог понять, что с ней делать. Однако пластик чаще всего попадает в общий контейнер.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8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7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 техническом регламенте подразумевается под определением «упаковочный материал», «упаковка», «укупорочное средство»?</a:t>
            </a:r>
          </a:p>
          <a:p>
            <a:r>
              <a:rPr lang="ru-RU" dirty="0" smtClean="0"/>
              <a:t>Упаковочный материал – материал, предназначенный для изготовления упаковки;</a:t>
            </a:r>
          </a:p>
          <a:p>
            <a:r>
              <a:rPr lang="ru-RU" dirty="0" smtClean="0"/>
              <a:t>упаковка - изделие, которое используется для размещения, защиты, транспортирования, загрузки и разгрузки, доставки и хранения сырья и готовой продукции. Она подразделяется по используемым материалам на следующие типы: металлическая; полимерная; бумажная и картонная; стеклянная; деревянная; из комбинированных материалов; из текстильных материалов; керамическая;</a:t>
            </a:r>
          </a:p>
          <a:p>
            <a:r>
              <a:rPr lang="ru-RU" dirty="0" smtClean="0"/>
              <a:t>укупорочное средство - изделие, предназначенное для укупоривания упаковки и сохранения ее содержимого. Средства укупорочные подразделяются по используемым материалам на металлические, корковые, полимерные, комбинированные и из картона.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Право потребителей на безопасность товаров и их упаковки установлено в ст. 7 Закона РФ от 07.02.1992 N 2300-1 "О защите прав потребителей«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важное</a:t>
            </a:r>
            <a:r>
              <a:rPr lang="ru-RU" baseline="0" dirty="0" smtClean="0"/>
              <a:t> значение занимает вопрос утилизации и переработки товаров и их упаковки, пришедших в негодность.  Для охраны и очищения окружающей среды необходимо знать правила утилизации материалов при выборе товаров.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55A-1BE4-4553-936A-9ADA172D6FAC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A85C-7DE1-4B22-9F9A-1BD8E837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_________Microsoft_Word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29035">
              <a:srgbClr val="7030A0">
                <a:lumMod val="58000"/>
                <a:lumOff val="42000"/>
                <a:alpha val="11000"/>
              </a:srgbClr>
            </a:gs>
            <a:gs pos="69000">
              <a:srgbClr val="7030A0">
                <a:lumMod val="22000"/>
                <a:lumOff val="78000"/>
              </a:srgbClr>
            </a:gs>
            <a:gs pos="43000">
              <a:schemeClr val="accent1">
                <a:lumMod val="45000"/>
                <a:lumOff val="55000"/>
                <a:alpha val="36000"/>
              </a:schemeClr>
            </a:gs>
            <a:gs pos="83000">
              <a:schemeClr val="bg1"/>
            </a:gs>
            <a:gs pos="100000">
              <a:schemeClr val="accent1">
                <a:lumMod val="67000"/>
                <a:lumOff val="33000"/>
                <a:alpha val="19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149" y="6006024"/>
            <a:ext cx="970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по Свердловской области», 2021 г.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7083" y="4446740"/>
            <a:ext cx="10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Требования к безопасности пластиковой упаковки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22" y="150313"/>
            <a:ext cx="6726477" cy="4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08" y="626301"/>
            <a:ext cx="107097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Безопасность упаковки обеспечивается соблюдением требований, установленных Техническим </a:t>
            </a:r>
            <a:r>
              <a:rPr lang="ru-RU" sz="3200" dirty="0"/>
              <a:t>регламентом. Процессы ее хранения, транспортирования и </a:t>
            </a:r>
            <a:r>
              <a:rPr lang="ru-RU" sz="3200" dirty="0" smtClean="0"/>
              <a:t>утилизации также должны соответствовать данному Регламенту.  </a:t>
            </a:r>
          </a:p>
          <a:p>
            <a:endParaRPr lang="ru-RU" sz="3200" dirty="0" smtClean="0"/>
          </a:p>
          <a:p>
            <a:r>
              <a:rPr lang="ru-RU" sz="3200" dirty="0"/>
              <a:t>Для обеспечения безопасности упаковки важно, чтобы использованные в ее производстве материалы соответствовали нормативам санитарно-гигиенических, механических показателей, были герметичными и химически стойкими.</a:t>
            </a:r>
          </a:p>
        </p:txBody>
      </p:sp>
    </p:spTree>
    <p:extLst>
      <p:ext uri="{BB962C8B-B14F-4D97-AF65-F5344CB8AC3E}">
        <p14:creationId xmlns:p14="http://schemas.microsoft.com/office/powerpoint/2010/main" val="2210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25" y="263048"/>
            <a:ext cx="6964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Пластиковая упаковка, соответствующая требованиям Технического регламента, должна иметь маркировку. 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Маркировка упаковки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это информация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виде знаков, надписей, пиктограмм, символов, наносимая на упаковку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(или) сопроводительные документы для обеспечения идентификации, информирования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потребителей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3 веские причины не использовать повторно пластиковые буты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40" y="2893512"/>
            <a:ext cx="4989847" cy="38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3" y="86916"/>
            <a:ext cx="109226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Маркировка упаковки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упаковки: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   Единый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знак обращения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продукции,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цифровой код и (или) буквенное обозначение (аббревиатуру) материала, из которого изготавливается упаковка,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предназначение для контакта с пищевой продукцией,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возможности утилизации  использованной упаковки – «петля Мебиуса».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88" y="537999"/>
            <a:ext cx="822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Единый знак обращения </a:t>
            </a:r>
            <a:r>
              <a:rPr lang="ru-RU" sz="3200" b="1" dirty="0" smtClean="0">
                <a:solidFill>
                  <a:prstClr val="black"/>
                </a:solidFill>
              </a:rPr>
              <a:t>продукции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25" y="1843675"/>
            <a:ext cx="5679314" cy="311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290" y="450937"/>
            <a:ext cx="9707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 обозначения материала, из которого изготовлена упаковка: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59332"/>
              </p:ext>
            </p:extLst>
          </p:nvPr>
        </p:nvGraphicFramePr>
        <p:xfrm>
          <a:off x="1102290" y="1789765"/>
          <a:ext cx="10193402" cy="3962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64000"/>
                <a:gridCol w="3311046"/>
                <a:gridCol w="2818356"/>
              </a:tblGrid>
              <a:tr h="33734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Материал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Аббревиатура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Цифровой код 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Полиэтилен высокой плотности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PE-HD </a:t>
                      </a:r>
                      <a:r>
                        <a:rPr lang="ru-RU" sz="3200" dirty="0" smtClean="0"/>
                        <a:t>или </a:t>
                      </a:r>
                      <a:r>
                        <a:rPr lang="en-US" sz="3200" dirty="0" smtClean="0"/>
                        <a:t>HDPE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02 или 2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44084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Полипропилен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05 или 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Полистирол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06 или 6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Бумага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PAP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22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Хлопок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TEX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60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56883"/>
              </p:ext>
            </p:extLst>
          </p:nvPr>
        </p:nvGraphicFramePr>
        <p:xfrm>
          <a:off x="476250" y="100208"/>
          <a:ext cx="10171135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окумент" r:id="rId4" imgW="9248244" imgH="6514664" progId="Word.Document.12">
                  <p:embed/>
                </p:oleObj>
              </mc:Choice>
              <mc:Fallback>
                <p:oleObj name="Документ" r:id="rId4" imgW="9248244" imgH="6514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0" y="100208"/>
                        <a:ext cx="10171135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07516" y="814192"/>
            <a:ext cx="2279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Примеры маркировки пластиковой упаковки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5" name="Рисунок 8" descr="Plastic Recycling Code 01 PET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 descr="Plastic-recyc-03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9" descr="Plastic Recycling Code 02 PE-HD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13" y="512947"/>
            <a:ext cx="1054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 упаковки, предназначенной для контакта с пищевой продукцией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183" y="1981664"/>
            <a:ext cx="4116840" cy="41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494" y="550525"/>
            <a:ext cx="945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Символ, обозначающий возможность утилизации использованной упаковки- петля Мебиуса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31" y="2401786"/>
            <a:ext cx="7808966" cy="2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9" y="1114816"/>
            <a:ext cx="7377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маркировки пластиковой бутылки: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18" y="369843"/>
            <a:ext cx="3727509" cy="19662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" y="3266978"/>
            <a:ext cx="11077638" cy="179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315" y="263047"/>
            <a:ext cx="80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Утилизация пластиковой упаковки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394" y="1109794"/>
            <a:ext cx="99707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утилизацией отходов понимается их использование для производства товаров (продукции), выполнения работ, оказания услуг,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отходов, в том числе повторное применение отходов по прямому назначению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производственный цикл после соответствующей подготовки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компонентов для их повторного применения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отходов в качестве возобновляемого источника энергии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энергетических ресурсов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67" y="140597"/>
            <a:ext cx="71607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пластик и упаковка – это проблема?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каждый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образуется порядка трёх миллионов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пластиковых отходов,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перерабатывается не более 12% из них.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выгодно и удобно, но он медленно разлагается, становится причиной гибели морской флоры и фауны, а его токсины возвращаются в пищевую цепь человека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56" y="3294346"/>
            <a:ext cx="4576176" cy="32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3" y="388307"/>
            <a:ext cx="9807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Наличие на пластиковой упаковке надлежащей маркировки означает, что она может быть переработана и соответствует требованиям безопасности для человека и окружающей среды.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Такую упаковку можно сортировать и сдавать в специальные пункты приема или контейнеры.</a:t>
            </a:r>
          </a:p>
          <a:p>
            <a:endParaRPr lang="ru-RU" sz="2800" dirty="0" smtClean="0"/>
          </a:p>
          <a:p>
            <a:r>
              <a:rPr lang="ru-RU" sz="2800" dirty="0"/>
              <a:t>Отсутствие маркировки может говорить о недобросовестности производителя и непредсказуемом составе изделия, которое может испортить целую партию вторичного сырья. Поэтому пластик без маркировки лучше бросить в контейнер для смешанного мусора. А совершая покупки, обращать внимание на наличие маркировки у пластика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стиковая упаковка: удобство или вред? | Технологии и производ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7" y="888194"/>
            <a:ext cx="6572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728" y="4471792"/>
            <a:ext cx="674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21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211" y="59458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Чтобы упаковка была безопасной для </a:t>
            </a:r>
            <a:r>
              <a:rPr lang="ru-RU" sz="3200" dirty="0"/>
              <a:t>человека и окружающей </a:t>
            </a:r>
            <a:r>
              <a:rPr lang="ru-RU" sz="3200" dirty="0" smtClean="0"/>
              <a:t>среды, а также для возможности ее дальнейшей переработки, в законодательстве устанавливаются специальные требования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7" y="2602293"/>
            <a:ext cx="5573078" cy="40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770" y="163146"/>
            <a:ext cx="109853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Требования к упаковке товаров установлены, в частности: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Техническим регламентом Таможенного </a:t>
            </a:r>
            <a:r>
              <a:rPr lang="ru-RU" sz="2800" dirty="0"/>
              <a:t>союза </a:t>
            </a:r>
            <a:r>
              <a:rPr lang="ru-RU" sz="2800" dirty="0" smtClean="0"/>
              <a:t>«О </a:t>
            </a:r>
            <a:r>
              <a:rPr lang="ru-RU" sz="2800" dirty="0"/>
              <a:t>безопасности </a:t>
            </a:r>
            <a:r>
              <a:rPr lang="ru-RU" sz="2800" dirty="0" smtClean="0"/>
              <a:t>упаковки», принят Решением </a:t>
            </a:r>
            <a:r>
              <a:rPr lang="ru-RU" sz="2800" dirty="0"/>
              <a:t>Комиссии Таможенного союза от 16.08.2011 N </a:t>
            </a:r>
            <a:r>
              <a:rPr lang="ru-RU" sz="2800" dirty="0" smtClean="0"/>
              <a:t>769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Законом РФ «О защите </a:t>
            </a:r>
            <a:r>
              <a:rPr lang="ru-RU" sz="2800" dirty="0"/>
              <a:t>прав потребителей» от 07.02.1992 </a:t>
            </a:r>
            <a:r>
              <a:rPr lang="en-US" sz="2800" dirty="0"/>
              <a:t>N 2300-1</a:t>
            </a:r>
          </a:p>
          <a:p>
            <a:endParaRPr lang="ru-RU" dirty="0"/>
          </a:p>
          <a:p>
            <a:r>
              <a:rPr lang="ru-RU" sz="2800" b="1" dirty="0" smtClean="0"/>
              <a:t>Регламент </a:t>
            </a:r>
            <a:r>
              <a:rPr lang="ru-RU" sz="2800" b="1" dirty="0"/>
              <a:t>призван</a:t>
            </a:r>
            <a:r>
              <a:rPr lang="ru-RU" sz="2800" dirty="0"/>
              <a:t> обеспечить сохранность окружающей среды: атмосферы, грунта, воды, растений и животных, т.к. определяет требования к составу  сырья,  из которого изготавливается упаковочный материал. Он содержит также требования к информации, размещаемой на упаковке </a:t>
            </a:r>
            <a:r>
              <a:rPr lang="ru-RU" sz="2800" dirty="0" smtClean="0"/>
              <a:t>с </a:t>
            </a:r>
            <a:r>
              <a:rPr lang="ru-RU" sz="2800" dirty="0"/>
              <a:t>целью  предотвращения действий продавца (изготовителя), вводящих в заблуждение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2154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258" y="311818"/>
            <a:ext cx="106429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Упаковка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это </a:t>
            </a:r>
            <a:r>
              <a:rPr lang="ru-RU" sz="3200" dirty="0"/>
              <a:t>изделие, которое используется для размещения, защиты, транспортирования, загрузки и разгрузки, доставки и хранения сырья и готовой продукции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2800" dirty="0"/>
              <a:t>Упаковка </a:t>
            </a:r>
            <a:r>
              <a:rPr lang="ru-RU" sz="2800" dirty="0" smtClean="0"/>
              <a:t>по </a:t>
            </a:r>
            <a:r>
              <a:rPr lang="ru-RU" sz="2800" dirty="0"/>
              <a:t>используемым материалам б</a:t>
            </a:r>
            <a:r>
              <a:rPr lang="ru-RU" sz="2800" dirty="0" smtClean="0"/>
              <a:t>ывает:</a:t>
            </a:r>
            <a:endParaRPr lang="ru-RU" sz="2800" dirty="0"/>
          </a:p>
          <a:p>
            <a:r>
              <a:rPr lang="ru-RU" sz="2800" dirty="0"/>
              <a:t>металлическая;</a:t>
            </a:r>
          </a:p>
          <a:p>
            <a:r>
              <a:rPr lang="ru-RU" sz="2800" dirty="0"/>
              <a:t>полимерная;</a:t>
            </a:r>
          </a:p>
          <a:p>
            <a:r>
              <a:rPr lang="ru-RU" sz="2800" dirty="0"/>
              <a:t>бумажная и картонная;</a:t>
            </a:r>
          </a:p>
          <a:p>
            <a:r>
              <a:rPr lang="ru-RU" sz="2800" dirty="0"/>
              <a:t>стеклянная;</a:t>
            </a:r>
          </a:p>
          <a:p>
            <a:r>
              <a:rPr lang="ru-RU" sz="2800" dirty="0"/>
              <a:t>деревянная;</a:t>
            </a:r>
          </a:p>
          <a:p>
            <a:r>
              <a:rPr lang="ru-RU" sz="2800" dirty="0"/>
              <a:t>из комбинированных материалов;</a:t>
            </a:r>
          </a:p>
          <a:p>
            <a:r>
              <a:rPr lang="ru-RU" sz="2800" dirty="0"/>
              <a:t>из текстильных материалов;</a:t>
            </a:r>
          </a:p>
          <a:p>
            <a:r>
              <a:rPr lang="ru-RU" sz="2800" dirty="0"/>
              <a:t>керамическая</a:t>
            </a:r>
            <a:r>
              <a:rPr lang="ru-RU" sz="28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69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470" y="362635"/>
            <a:ext cx="109936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Требования Технического регламента «</a:t>
            </a:r>
            <a:r>
              <a:rPr lang="ru-RU" sz="3200" dirty="0"/>
              <a:t>О безопасности упаковки</a:t>
            </a:r>
            <a:r>
              <a:rPr lang="ru-RU" sz="3200" dirty="0" smtClean="0"/>
              <a:t>» касаются пластиковой упаковки таких товаров как: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пищевая продукция,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парфюмерно-косметическая продукция, 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продукция бытового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назначения, включая продукцию легкой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промышленности, 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грушки,</a:t>
            </a:r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(</a:t>
            </a:r>
            <a:r>
              <a:rPr lang="ru-RU" sz="3200" dirty="0"/>
              <a:t>оболочки, </a:t>
            </a:r>
            <a:r>
              <a:rPr lang="ru-RU" sz="3200" dirty="0" smtClean="0"/>
              <a:t>пленки, бутылки</a:t>
            </a:r>
            <a:r>
              <a:rPr lang="ru-RU" sz="3200" dirty="0"/>
              <a:t>, флаконы, пакеты, мешки, контейнеры, лотки, коробки, стаканчики, пеналы), кроме бывшей в </a:t>
            </a:r>
            <a:r>
              <a:rPr lang="ru-RU" sz="3200" dirty="0" smtClean="0"/>
              <a:t>употреблении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9" y="1615855"/>
            <a:ext cx="5219958" cy="4296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51" y="2101957"/>
            <a:ext cx="4876800" cy="332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244" y="237994"/>
            <a:ext cx="1045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Примеры упаковки косметической и пищевой продукции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19" y="391405"/>
            <a:ext cx="1089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Право потребителей на  безопасность товаров установлено ст. 7 Закона РФ «О защите прав потребителей»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2021742"/>
            <a:ext cx="108941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Потребитель имеет право на то, чтобы товар при обычных условиях его использования, хранения, транспортировки и утилизации был безопасен для жизни, здоровья потребителя, окружающей среды, а также не причинял вред имуществу потребителя. </a:t>
            </a:r>
          </a:p>
          <a:p>
            <a:endParaRPr lang="ru-RU" sz="2400" dirty="0" smtClean="0"/>
          </a:p>
          <a:p>
            <a:r>
              <a:rPr lang="ru-RU" sz="2400" dirty="0" smtClean="0"/>
              <a:t>  Требования, которые должны обеспечивать безопасность товара для жизни и здоровья потребителя, окружающей среды, а также предотвращение причинения вреда имуществу потребителя, являются обязательными и устанавливаются законом или в установленном им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227" y="282488"/>
            <a:ext cx="1030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 Если для безопасности использования товара, его хранения, транспортировки и утилизации необходимо соблюдать специальные правила, изготовитель обязан указать эти правила в сопроводительной документации на товар,</a:t>
            </a:r>
            <a:r>
              <a:rPr lang="ru-RU" sz="3200" b="0" i="0" u="none" strike="noStrike" dirty="0" smtClean="0">
                <a:latin typeface="Calibri" panose="020F0502020204030204" pitchFamily="34" charset="0"/>
              </a:rPr>
              <a:t> </a:t>
            </a:r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на этикетке, маркировкой или иным способом, а продавец обязан довести эти правила до сведения потребителя.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65" y="3707704"/>
            <a:ext cx="5431545" cy="3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1165</Words>
  <Application>Microsoft Office PowerPoint</Application>
  <PresentationFormat>Широкоэкранный</PresentationFormat>
  <Paragraphs>123</Paragraphs>
  <Slides>21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Горбунова Светлана Сергеевна</cp:lastModifiedBy>
  <cp:revision>93</cp:revision>
  <cp:lastPrinted>2021-02-03T08:24:33Z</cp:lastPrinted>
  <dcterms:created xsi:type="dcterms:W3CDTF">2021-01-28T08:39:17Z</dcterms:created>
  <dcterms:modified xsi:type="dcterms:W3CDTF">2021-02-05T09:25:35Z</dcterms:modified>
</cp:coreProperties>
</file>